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7" r:id="rId7"/>
    <p:sldId id="261" r:id="rId8"/>
    <p:sldId id="262" r:id="rId9"/>
    <p:sldId id="264" r:id="rId10"/>
    <p:sldId id="265" r:id="rId11"/>
    <p:sldId id="287" r:id="rId12"/>
    <p:sldId id="266" r:id="rId13"/>
    <p:sldId id="268" r:id="rId14"/>
    <p:sldId id="270" r:id="rId15"/>
    <p:sldId id="274" r:id="rId16"/>
    <p:sldId id="275" r:id="rId17"/>
    <p:sldId id="276" r:id="rId18"/>
    <p:sldId id="277" r:id="rId19"/>
    <p:sldId id="278" r:id="rId20"/>
    <p:sldId id="288" r:id="rId21"/>
    <p:sldId id="282" r:id="rId22"/>
    <p:sldId id="283" r:id="rId23"/>
    <p:sldId id="284" r:id="rId24"/>
    <p:sldId id="285" r:id="rId25"/>
    <p:sldId id="286" r:id="rId26"/>
    <p:sldId id="279"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BC2D-C5A6-4DF4-9CD9-F19628A6EA4B}"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636B4-B3D2-4AF4-A40B-8548EB0667B1}" type="slidenum">
              <a:rPr lang="en-US" smtClean="0"/>
              <a:t>‹#›</a:t>
            </a:fld>
            <a:endParaRPr lang="en-US"/>
          </a:p>
        </p:txBody>
      </p:sp>
    </p:spTree>
    <p:extLst>
      <p:ext uri="{BB962C8B-B14F-4D97-AF65-F5344CB8AC3E}">
        <p14:creationId xmlns:p14="http://schemas.microsoft.com/office/powerpoint/2010/main" val="33301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3</a:t>
            </a:fld>
            <a:endParaRPr lang="en-US"/>
          </a:p>
        </p:txBody>
      </p:sp>
    </p:spTree>
    <p:extLst>
      <p:ext uri="{BB962C8B-B14F-4D97-AF65-F5344CB8AC3E}">
        <p14:creationId xmlns:p14="http://schemas.microsoft.com/office/powerpoint/2010/main" val="66776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 simple example:</a:t>
            </a:r>
            <a:r>
              <a:rPr lang="en-US" baseline="0" dirty="0" smtClean="0"/>
              <a:t> How did Staph </a:t>
            </a:r>
            <a:r>
              <a:rPr lang="en-US" baseline="0" dirty="0" err="1" smtClean="0"/>
              <a:t>aureus</a:t>
            </a:r>
            <a:r>
              <a:rPr lang="en-US" baseline="0" dirty="0" smtClean="0"/>
              <a:t> become resistant to methicillin?</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12</a:t>
            </a:fld>
            <a:endParaRPr lang="en-US"/>
          </a:p>
        </p:txBody>
      </p:sp>
    </p:spTree>
    <p:extLst>
      <p:ext uri="{BB962C8B-B14F-4D97-AF65-F5344CB8AC3E}">
        <p14:creationId xmlns:p14="http://schemas.microsoft.com/office/powerpoint/2010/main" val="170217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cell maintains its</a:t>
            </a:r>
            <a:r>
              <a:rPr lang="en-US" baseline="0" dirty="0" smtClean="0"/>
              <a:t> cell wall by constantly tearing it down and building it back up. One of the enzymes necessary for this process is a </a:t>
            </a:r>
            <a:r>
              <a:rPr lang="en-US" baseline="0" dirty="0" err="1" smtClean="0"/>
              <a:t>transpeptidase</a:t>
            </a:r>
            <a:r>
              <a:rPr lang="en-US" baseline="0" dirty="0" smtClean="0"/>
              <a:t>. This enzyme helps form the cross links of molecules that strengthen the cell wall. If the bacteria tries to do this in the presence of penicillin, the beta lactam ring binds to the </a:t>
            </a:r>
            <a:r>
              <a:rPr lang="en-US" baseline="0" dirty="0" err="1" smtClean="0"/>
              <a:t>transpeptidase</a:t>
            </a:r>
            <a:r>
              <a:rPr lang="en-US" baseline="0" dirty="0" smtClean="0"/>
              <a:t> so the crosslinks don’t form and the cell is weakened and it ruptures.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13</a:t>
            </a:fld>
            <a:endParaRPr lang="en-US"/>
          </a:p>
        </p:txBody>
      </p:sp>
    </p:spTree>
    <p:extLst>
      <p:ext uri="{BB962C8B-B14F-4D97-AF65-F5344CB8AC3E}">
        <p14:creationId xmlns:p14="http://schemas.microsoft.com/office/powerpoint/2010/main" val="30172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eventually, S.</a:t>
            </a:r>
            <a:r>
              <a:rPr lang="en-US" baseline="0" dirty="0" smtClean="0"/>
              <a:t> </a:t>
            </a:r>
            <a:r>
              <a:rPr lang="en-US" baseline="0" dirty="0" err="1" smtClean="0"/>
              <a:t>aureus</a:t>
            </a:r>
            <a:r>
              <a:rPr lang="en-US" baseline="0" dirty="0" smtClean="0"/>
              <a:t> changed it’s wall structure so that penicillin couldn’t get into the cell but Methicillin could. Eventually, the structure of the penicillin binding proteins changed again, and methicillin was not effective to disrupt the cell wall.</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14</a:t>
            </a:fld>
            <a:endParaRPr lang="en-US"/>
          </a:p>
        </p:txBody>
      </p:sp>
    </p:spTree>
    <p:extLst>
      <p:ext uri="{BB962C8B-B14F-4D97-AF65-F5344CB8AC3E}">
        <p14:creationId xmlns:p14="http://schemas.microsoft.com/office/powerpoint/2010/main" val="363059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more gram negatives isolated from clinical infections than gram positives and there are many more pathogenic species of GNR. </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15</a:t>
            </a:fld>
            <a:endParaRPr lang="en-US"/>
          </a:p>
        </p:txBody>
      </p:sp>
    </p:spTree>
    <p:extLst>
      <p:ext uri="{BB962C8B-B14F-4D97-AF65-F5344CB8AC3E}">
        <p14:creationId xmlns:p14="http://schemas.microsoft.com/office/powerpoint/2010/main" val="99390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Generations have to do with marketing rather than anything else but the newer drugs are more complex in chemical structure.</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16</a:t>
            </a:fld>
            <a:endParaRPr lang="en-US"/>
          </a:p>
        </p:txBody>
      </p:sp>
    </p:spTree>
    <p:extLst>
      <p:ext uri="{BB962C8B-B14F-4D97-AF65-F5344CB8AC3E}">
        <p14:creationId xmlns:p14="http://schemas.microsoft.com/office/powerpoint/2010/main" val="406418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fact to remember is that GNR</a:t>
            </a:r>
            <a:r>
              <a:rPr lang="en-US" baseline="0" dirty="0" smtClean="0"/>
              <a:t> are promiscuous. They love to share their DNA with their neighbors. This slide </a:t>
            </a:r>
            <a:r>
              <a:rPr lang="en-US" baseline="0" dirty="0" err="1" smtClean="0"/>
              <a:t>shos</a:t>
            </a:r>
            <a:r>
              <a:rPr lang="en-US" baseline="0" dirty="0" smtClean="0"/>
              <a:t> hoe DNA can be passed from 1 cell to another, even between different species.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19</a:t>
            </a:fld>
            <a:endParaRPr lang="en-US"/>
          </a:p>
        </p:txBody>
      </p:sp>
    </p:spTree>
    <p:extLst>
      <p:ext uri="{BB962C8B-B14F-4D97-AF65-F5344CB8AC3E}">
        <p14:creationId xmlns:p14="http://schemas.microsoft.com/office/powerpoint/2010/main" val="1484973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can’t use cephalosporins,</a:t>
            </a:r>
            <a:r>
              <a:rPr lang="en-US" baseline="0" dirty="0" smtClean="0"/>
              <a:t> then we have to use a different class of antibiotics.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21</a:t>
            </a:fld>
            <a:endParaRPr lang="en-US"/>
          </a:p>
        </p:txBody>
      </p:sp>
    </p:spTree>
    <p:extLst>
      <p:ext uri="{BB962C8B-B14F-4D97-AF65-F5344CB8AC3E}">
        <p14:creationId xmlns:p14="http://schemas.microsoft.com/office/powerpoint/2010/main" val="327266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they still</a:t>
            </a:r>
            <a:r>
              <a:rPr lang="en-US" baseline="0" dirty="0" smtClean="0"/>
              <a:t> contain the beta lactam ring, they offer properties of inhibiting the production of beta lactamase enzymes within the cell. But again, the bacterial cells have developed mechanisms to protect themselves.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23</a:t>
            </a:fld>
            <a:endParaRPr lang="en-US"/>
          </a:p>
        </p:txBody>
      </p:sp>
    </p:spTree>
    <p:extLst>
      <p:ext uri="{BB962C8B-B14F-4D97-AF65-F5344CB8AC3E}">
        <p14:creationId xmlns:p14="http://schemas.microsoft.com/office/powerpoint/2010/main" val="184965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24</a:t>
            </a:fld>
            <a:endParaRPr lang="en-US"/>
          </a:p>
        </p:txBody>
      </p:sp>
    </p:spTree>
    <p:extLst>
      <p:ext uri="{BB962C8B-B14F-4D97-AF65-F5344CB8AC3E}">
        <p14:creationId xmlns:p14="http://schemas.microsoft.com/office/powerpoint/2010/main" val="199150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4</a:t>
            </a:fld>
            <a:endParaRPr lang="en-US"/>
          </a:p>
        </p:txBody>
      </p:sp>
    </p:spTree>
    <p:extLst>
      <p:ext uri="{BB962C8B-B14F-4D97-AF65-F5344CB8AC3E}">
        <p14:creationId xmlns:p14="http://schemas.microsoft.com/office/powerpoint/2010/main" val="382158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are comprised</a:t>
            </a:r>
            <a:r>
              <a:rPr lang="en-US" baseline="0" dirty="0" smtClean="0"/>
              <a:t> of only 1 cell.  DNA within the cell = chromosomal and plasmid. DNA is constantly being clipped and shuffled between bacteria, including from different species. The DNA sequence of bases determines what protein is going to be manufactured.</a:t>
            </a:r>
          </a:p>
          <a:p>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5</a:t>
            </a:fld>
            <a:endParaRPr lang="en-US"/>
          </a:p>
        </p:txBody>
      </p:sp>
    </p:spTree>
    <p:extLst>
      <p:ext uri="{BB962C8B-B14F-4D97-AF65-F5344CB8AC3E}">
        <p14:creationId xmlns:p14="http://schemas.microsoft.com/office/powerpoint/2010/main" val="201935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steps to produce proteins within a bacterial cell:</a:t>
            </a:r>
          </a:p>
          <a:p>
            <a:r>
              <a:rPr lang="en-US" dirty="0" smtClean="0"/>
              <a:t>DNA splits open and one</a:t>
            </a:r>
            <a:r>
              <a:rPr lang="en-US" baseline="0" dirty="0" smtClean="0"/>
              <a:t> section of the ladder is matched up with other base pairs in the cytoplasmic soup to form a copy. This copy then passes through a ribosome that “translates” the genetic code into a protein.</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6</a:t>
            </a:fld>
            <a:endParaRPr lang="en-US"/>
          </a:p>
        </p:txBody>
      </p:sp>
    </p:spTree>
    <p:extLst>
      <p:ext uri="{BB962C8B-B14F-4D97-AF65-F5344CB8AC3E}">
        <p14:creationId xmlns:p14="http://schemas.microsoft.com/office/powerpoint/2010/main" val="146452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kind of protein is an enzyme. Amylase</a:t>
            </a:r>
            <a:r>
              <a:rPr lang="en-US" baseline="0" dirty="0" smtClean="0"/>
              <a:t> in our mouths begins to break down starches. Each enzyme will only work on a particular chemical called a substrate. The reason is that it has to fit into an active site like a lock and key in order to work. Left = highly simplified picture. Right – a 2D model of a 3 D enzyme.</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7</a:t>
            </a:fld>
            <a:endParaRPr lang="en-US"/>
          </a:p>
        </p:txBody>
      </p:sp>
    </p:spTree>
    <p:extLst>
      <p:ext uri="{BB962C8B-B14F-4D97-AF65-F5344CB8AC3E}">
        <p14:creationId xmlns:p14="http://schemas.microsoft.com/office/powerpoint/2010/main" val="233796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enzymes have a 3D structure, so do antibiotics. Some</a:t>
            </a:r>
            <a:r>
              <a:rPr lang="en-US" baseline="0" dirty="0" smtClean="0"/>
              <a:t> are very simple and others are very complex. </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8</a:t>
            </a:fld>
            <a:endParaRPr lang="en-US"/>
          </a:p>
        </p:txBody>
      </p:sp>
    </p:spTree>
    <p:extLst>
      <p:ext uri="{BB962C8B-B14F-4D97-AF65-F5344CB8AC3E}">
        <p14:creationId xmlns:p14="http://schemas.microsoft.com/office/powerpoint/2010/main" val="18136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most commonly used antibiotics are the cephalosporins, and there are many different chemical structures of these compounds.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9</a:t>
            </a:fld>
            <a:endParaRPr lang="en-US"/>
          </a:p>
        </p:txBody>
      </p:sp>
    </p:spTree>
    <p:extLst>
      <p:ext uri="{BB962C8B-B14F-4D97-AF65-F5344CB8AC3E}">
        <p14:creationId xmlns:p14="http://schemas.microsoft.com/office/powerpoint/2010/main" val="103089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a bacteria is to</a:t>
            </a:r>
            <a:r>
              <a:rPr lang="en-US" baseline="0" dirty="0" smtClean="0"/>
              <a:t> stay alive and reproduce. The goal of an antibiotic is to disrupt the processes needed to sustain life and either kill or inhibit reproduction of the bacteria. This can be accomplished in several different ways.</a:t>
            </a:r>
            <a:endParaRPr lang="en-US" dirty="0"/>
          </a:p>
        </p:txBody>
      </p:sp>
      <p:sp>
        <p:nvSpPr>
          <p:cNvPr id="4" name="Slide Number Placeholder 3"/>
          <p:cNvSpPr>
            <a:spLocks noGrp="1"/>
          </p:cNvSpPr>
          <p:nvPr>
            <p:ph type="sldNum" sz="quarter" idx="10"/>
          </p:nvPr>
        </p:nvSpPr>
        <p:spPr/>
        <p:txBody>
          <a:bodyPr/>
          <a:lstStyle/>
          <a:p>
            <a:fld id="{ED2636B4-B3D2-4AF4-A40B-8548EB0667B1}" type="slidenum">
              <a:rPr lang="en-US" smtClean="0"/>
              <a:t>10</a:t>
            </a:fld>
            <a:endParaRPr lang="en-US"/>
          </a:p>
        </p:txBody>
      </p:sp>
    </p:spTree>
    <p:extLst>
      <p:ext uri="{BB962C8B-B14F-4D97-AF65-F5344CB8AC3E}">
        <p14:creationId xmlns:p14="http://schemas.microsoft.com/office/powerpoint/2010/main" val="391933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processes that keep a bacteria alive and these are the classes of antibiotics that can disrupt those processes.</a:t>
            </a:r>
            <a:endParaRPr lang="en-US" dirty="0" smtClean="0"/>
          </a:p>
        </p:txBody>
      </p:sp>
      <p:sp>
        <p:nvSpPr>
          <p:cNvPr id="4" name="Slide Number Placeholder 3"/>
          <p:cNvSpPr>
            <a:spLocks noGrp="1"/>
          </p:cNvSpPr>
          <p:nvPr>
            <p:ph type="sldNum" sz="quarter" idx="10"/>
          </p:nvPr>
        </p:nvSpPr>
        <p:spPr/>
        <p:txBody>
          <a:bodyPr/>
          <a:lstStyle/>
          <a:p>
            <a:fld id="{ED2636B4-B3D2-4AF4-A40B-8548EB0667B1}" type="slidenum">
              <a:rPr lang="en-US" smtClean="0"/>
              <a:t>11</a:t>
            </a:fld>
            <a:endParaRPr lang="en-US"/>
          </a:p>
        </p:txBody>
      </p:sp>
    </p:spTree>
    <p:extLst>
      <p:ext uri="{BB962C8B-B14F-4D97-AF65-F5344CB8AC3E}">
        <p14:creationId xmlns:p14="http://schemas.microsoft.com/office/powerpoint/2010/main" val="1540456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AA0CD79-EED9-45EA-8FBB-CE5AB8FFAAB0}" type="datetimeFigureOut">
              <a:rPr lang="en-US" smtClean="0"/>
              <a:t>5/15/2017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C87E29D-97D5-4483-8C37-036C98BDE8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7E29D-97D5-4483-8C37-036C98BDE8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7E29D-97D5-4483-8C37-036C98BDE8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7E29D-97D5-4483-8C37-036C98BDE83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7E29D-97D5-4483-8C37-036C98BDE83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87E29D-97D5-4483-8C37-036C98BDE83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C87E29D-97D5-4483-8C37-036C98BDE83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C87E29D-97D5-4483-8C37-036C98BDE83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AA0CD79-EED9-45EA-8FBB-CE5AB8FFAAB0}" type="datetimeFigureOut">
              <a:rPr lang="en-US" smtClean="0"/>
              <a:t>5/15/2017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C87E29D-97D5-4483-8C37-036C98BDE8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AA0CD79-EED9-45EA-8FBB-CE5AB8FFAAB0}" type="datetimeFigureOut">
              <a:rPr lang="en-US" smtClean="0"/>
              <a:t>5/15/2017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87E29D-97D5-4483-8C37-036C98BDE83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AA0CD79-EED9-45EA-8FBB-CE5AB8FFAAB0}" type="datetimeFigureOut">
              <a:rPr lang="en-US" smtClean="0"/>
              <a:t>5/15/2017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C87E29D-97D5-4483-8C37-036C98BDE83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AA0CD79-EED9-45EA-8FBB-CE5AB8FFAAB0}" type="datetimeFigureOut">
              <a:rPr lang="en-US" smtClean="0"/>
              <a:t>5/15/2017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87E29D-97D5-4483-8C37-036C98BDE8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Alphabet Soup:</a:t>
            </a:r>
            <a:br>
              <a:rPr lang="en-US" dirty="0" smtClean="0"/>
            </a:br>
            <a:r>
              <a:rPr lang="en-US" dirty="0" smtClean="0"/>
              <a:t>MRSA – ESBL - CRE</a:t>
            </a:r>
            <a:endParaRPr lang="en-US" dirty="0"/>
          </a:p>
        </p:txBody>
      </p:sp>
      <p:sp>
        <p:nvSpPr>
          <p:cNvPr id="3" name="Subtitle 2"/>
          <p:cNvSpPr>
            <a:spLocks noGrp="1"/>
          </p:cNvSpPr>
          <p:nvPr>
            <p:ph type="subTitle" idx="1"/>
          </p:nvPr>
        </p:nvSpPr>
        <p:spPr/>
        <p:txBody>
          <a:bodyPr>
            <a:normAutofit lnSpcReduction="10000"/>
          </a:bodyPr>
          <a:lstStyle/>
          <a:p>
            <a:r>
              <a:rPr lang="en-US" sz="2400" dirty="0" smtClean="0"/>
              <a:t>Jan Larmouth, MS, CIC</a:t>
            </a:r>
          </a:p>
          <a:p>
            <a:r>
              <a:rPr lang="en-US" sz="2400" dirty="0" smtClean="0"/>
              <a:t>Director, Infection Prevention and IV Resource</a:t>
            </a:r>
          </a:p>
          <a:p>
            <a:r>
              <a:rPr lang="en-US" sz="2400" dirty="0" smtClean="0"/>
              <a:t>SNHMC</a:t>
            </a:r>
            <a:endParaRPr lang="en-US" sz="2400" dirty="0"/>
          </a:p>
        </p:txBody>
      </p:sp>
    </p:spTree>
    <p:extLst>
      <p:ext uri="{BB962C8B-B14F-4D97-AF65-F5344CB8AC3E}">
        <p14:creationId xmlns:p14="http://schemas.microsoft.com/office/powerpoint/2010/main" val="2016024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Antibiotics disrupt an essential process that is necessary for cell life: </a:t>
            </a:r>
          </a:p>
          <a:p>
            <a:pPr lvl="1"/>
            <a:r>
              <a:rPr lang="en-US" dirty="0" smtClean="0"/>
              <a:t>Cell wall synthesis</a:t>
            </a:r>
          </a:p>
          <a:p>
            <a:pPr lvl="1"/>
            <a:r>
              <a:rPr lang="en-US" dirty="0" smtClean="0"/>
              <a:t>DNA replication</a:t>
            </a:r>
          </a:p>
          <a:p>
            <a:pPr marL="457200" lvl="1" indent="0">
              <a:buNone/>
            </a:pPr>
            <a:endParaRPr lang="en-US" dirty="0" smtClean="0"/>
          </a:p>
          <a:p>
            <a:r>
              <a:rPr lang="en-US" dirty="0" smtClean="0"/>
              <a:t>Organisms change their structure and produce chemicals that protect them from the ABX</a:t>
            </a:r>
          </a:p>
        </p:txBody>
      </p:sp>
      <p:sp>
        <p:nvSpPr>
          <p:cNvPr id="2" name="Title 1"/>
          <p:cNvSpPr>
            <a:spLocks noGrp="1"/>
          </p:cNvSpPr>
          <p:nvPr>
            <p:ph type="title"/>
          </p:nvPr>
        </p:nvSpPr>
        <p:spPr/>
        <p:txBody>
          <a:bodyPr>
            <a:normAutofit fontScale="90000"/>
          </a:bodyPr>
          <a:lstStyle/>
          <a:p>
            <a:pPr algn="ctr"/>
            <a:r>
              <a:rPr lang="en-US" dirty="0" smtClean="0"/>
              <a:t>How ABX work and how bugs fight back!</a:t>
            </a:r>
            <a:endParaRPr lang="en-US" dirty="0"/>
          </a:p>
        </p:txBody>
      </p:sp>
    </p:spTree>
    <p:extLst>
      <p:ext uri="{BB962C8B-B14F-4D97-AF65-F5344CB8AC3E}">
        <p14:creationId xmlns:p14="http://schemas.microsoft.com/office/powerpoint/2010/main" val="349591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864291"/>
          </a:xfrm>
        </p:spPr>
        <p:txBody>
          <a:bodyPr>
            <a:normAutofit/>
          </a:bodyPr>
          <a:lstStyle/>
          <a:p>
            <a:pPr marL="109728" indent="0">
              <a:buNone/>
            </a:pPr>
            <a:endParaRPr lang="en-US" sz="800" dirty="0"/>
          </a:p>
        </p:txBody>
      </p:sp>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772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20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Gram positive </a:t>
            </a:r>
            <a:r>
              <a:rPr lang="en-US" dirty="0" err="1" smtClean="0"/>
              <a:t>cocci</a:t>
            </a:r>
            <a:endParaRPr lang="en-US" dirty="0" smtClean="0"/>
          </a:p>
          <a:p>
            <a:r>
              <a:rPr lang="en-US" dirty="0" smtClean="0"/>
              <a:t>Clonal organism – not many spontaneous mutations</a:t>
            </a:r>
          </a:p>
          <a:p>
            <a:r>
              <a:rPr lang="en-US" dirty="0" smtClean="0"/>
              <a:t>Normal skin flora – 30% of population = MSSA</a:t>
            </a:r>
          </a:p>
          <a:p>
            <a:pPr marL="109728" indent="0">
              <a:buNone/>
            </a:pPr>
            <a:endParaRPr lang="en-US" dirty="0" smtClean="0"/>
          </a:p>
          <a:p>
            <a:r>
              <a:rPr lang="en-US" dirty="0" smtClean="0"/>
              <a:t>Methicillin worked well until around 1960s</a:t>
            </a:r>
          </a:p>
          <a:p>
            <a:endParaRPr lang="en-US" dirty="0"/>
          </a:p>
          <a:p>
            <a:pPr marL="109728" indent="0" algn="ctr">
              <a:buNone/>
            </a:pPr>
            <a:endParaRPr lang="en-US" dirty="0" smtClean="0"/>
          </a:p>
          <a:p>
            <a:endParaRPr lang="en-US" dirty="0"/>
          </a:p>
        </p:txBody>
      </p:sp>
      <p:sp>
        <p:nvSpPr>
          <p:cNvPr id="2" name="Title 1"/>
          <p:cNvSpPr>
            <a:spLocks noGrp="1"/>
          </p:cNvSpPr>
          <p:nvPr>
            <p:ph type="title"/>
          </p:nvPr>
        </p:nvSpPr>
        <p:spPr/>
        <p:txBody>
          <a:bodyPr/>
          <a:lstStyle/>
          <a:p>
            <a:r>
              <a:rPr lang="en-US" i="1" dirty="0" smtClean="0"/>
              <a:t>Staphylococcus aureus</a:t>
            </a:r>
            <a:endParaRPr lang="en-US"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0"/>
            <a:ext cx="14287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52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TP – </a:t>
            </a:r>
            <a:r>
              <a:rPr lang="en-US" sz="2400" dirty="0" err="1" smtClean="0"/>
              <a:t>transpeptidase</a:t>
            </a:r>
            <a:endParaRPr lang="en-US" sz="2400" dirty="0" smtClean="0"/>
          </a:p>
          <a:p>
            <a:r>
              <a:rPr lang="en-US" sz="2400" dirty="0" smtClean="0">
                <a:sym typeface="Symbol"/>
              </a:rPr>
              <a:t>-lactam ring binds to TP (penicillin binding protein)</a:t>
            </a:r>
          </a:p>
          <a:p>
            <a:r>
              <a:rPr lang="en-US" sz="2400" dirty="0" smtClean="0">
                <a:sym typeface="Symbol"/>
              </a:rPr>
              <a:t>No cross links are formed = cell ruptures</a:t>
            </a:r>
            <a:endParaRPr lang="en-US" sz="2400" dirty="0"/>
          </a:p>
        </p:txBody>
      </p:sp>
      <p:sp>
        <p:nvSpPr>
          <p:cNvPr id="3" name="Title 2"/>
          <p:cNvSpPr>
            <a:spLocks noGrp="1"/>
          </p:cNvSpPr>
          <p:nvPr>
            <p:ph type="title"/>
          </p:nvPr>
        </p:nvSpPr>
        <p:spPr/>
        <p:txBody>
          <a:bodyPr>
            <a:normAutofit fontScale="90000"/>
          </a:bodyPr>
          <a:lstStyle/>
          <a:p>
            <a:r>
              <a:rPr lang="en-US" dirty="0" err="1" smtClean="0"/>
              <a:t>Penicillins</a:t>
            </a:r>
            <a:r>
              <a:rPr lang="en-US" dirty="0" smtClean="0"/>
              <a:t> – mechanism of action</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24200"/>
            <a:ext cx="5791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3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MRSA are genetically slightly different  - acquired the </a:t>
            </a:r>
            <a:r>
              <a:rPr lang="en-US" dirty="0" err="1" smtClean="0"/>
              <a:t>mec</a:t>
            </a:r>
            <a:r>
              <a:rPr lang="en-US" dirty="0" smtClean="0"/>
              <a:t> A gene  = PBP = different</a:t>
            </a:r>
          </a:p>
          <a:p>
            <a:r>
              <a:rPr lang="en-US" dirty="0" smtClean="0"/>
              <a:t>Methicillin doesn’t fit anymore</a:t>
            </a:r>
          </a:p>
        </p:txBody>
      </p:sp>
      <p:sp>
        <p:nvSpPr>
          <p:cNvPr id="3" name="Title 2"/>
          <p:cNvSpPr>
            <a:spLocks noGrp="1"/>
          </p:cNvSpPr>
          <p:nvPr>
            <p:ph type="title"/>
          </p:nvPr>
        </p:nvSpPr>
        <p:spPr/>
        <p:txBody>
          <a:bodyPr>
            <a:normAutofit fontScale="90000"/>
          </a:bodyPr>
          <a:lstStyle/>
          <a:p>
            <a:pPr algn="ctr"/>
            <a:r>
              <a:rPr lang="en-US" dirty="0" smtClean="0"/>
              <a:t>Change the structure and you’re safe!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18510"/>
            <a:ext cx="22098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428047"/>
            <a:ext cx="20669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21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Nomenclature differs:</a:t>
            </a:r>
          </a:p>
          <a:p>
            <a:pPr lvl="1"/>
            <a:r>
              <a:rPr lang="en-US" dirty="0" smtClean="0"/>
              <a:t>not the bug but the enzyme</a:t>
            </a:r>
          </a:p>
          <a:p>
            <a:pPr lvl="1"/>
            <a:r>
              <a:rPr lang="en-US" dirty="0" smtClean="0"/>
              <a:t>Not one genus/species</a:t>
            </a:r>
          </a:p>
          <a:p>
            <a:r>
              <a:rPr lang="en-US" dirty="0" smtClean="0"/>
              <a:t>Many species: </a:t>
            </a:r>
            <a:r>
              <a:rPr lang="en-US" i="1" dirty="0" smtClean="0"/>
              <a:t>E. </a:t>
            </a:r>
            <a:r>
              <a:rPr lang="en-US" i="1" dirty="0"/>
              <a:t>c</a:t>
            </a:r>
            <a:r>
              <a:rPr lang="en-US" i="1" dirty="0" smtClean="0"/>
              <a:t>oli, Klebsiella pneumoniae, </a:t>
            </a:r>
            <a:r>
              <a:rPr lang="en-US" i="1" dirty="0" err="1" smtClean="0"/>
              <a:t>Enterobacter</a:t>
            </a:r>
            <a:r>
              <a:rPr lang="en-US" i="1" dirty="0" smtClean="0"/>
              <a:t> cloacae, Proteus mirabilis, etc.</a:t>
            </a:r>
          </a:p>
          <a:p>
            <a:r>
              <a:rPr lang="en-US" dirty="0" smtClean="0"/>
              <a:t>Most common: </a:t>
            </a:r>
            <a:r>
              <a:rPr lang="en-US" i="1" dirty="0" smtClean="0"/>
              <a:t>E. coli; K. pneumoniae</a:t>
            </a:r>
          </a:p>
          <a:p>
            <a:endParaRPr lang="en-US" i="1"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E</a:t>
            </a:r>
            <a:r>
              <a:rPr lang="en-US" dirty="0" smtClean="0"/>
              <a:t>xtended </a:t>
            </a:r>
            <a:r>
              <a:rPr lang="en-US" dirty="0" smtClean="0">
                <a:solidFill>
                  <a:srgbClr val="FF0000"/>
                </a:solidFill>
              </a:rPr>
              <a:t>S</a:t>
            </a:r>
            <a:r>
              <a:rPr lang="en-US" dirty="0" smtClean="0"/>
              <a:t>pectrum </a:t>
            </a:r>
            <a:r>
              <a:rPr lang="en-US" dirty="0" smtClean="0">
                <a:solidFill>
                  <a:srgbClr val="FF0000"/>
                </a:solidFill>
              </a:rPr>
              <a:t>B</a:t>
            </a:r>
            <a:r>
              <a:rPr lang="en-US" dirty="0" smtClean="0"/>
              <a:t>eta-</a:t>
            </a:r>
            <a:r>
              <a:rPr lang="en-US" dirty="0">
                <a:solidFill>
                  <a:srgbClr val="FF0000"/>
                </a:solidFill>
              </a:rPr>
              <a:t>L</a:t>
            </a:r>
            <a:r>
              <a:rPr lang="en-US" dirty="0" smtClean="0"/>
              <a:t>actamase (</a:t>
            </a:r>
            <a:r>
              <a:rPr lang="en-US" dirty="0" err="1" smtClean="0"/>
              <a:t>Enterobacteriaceae</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331" y="4270272"/>
            <a:ext cx="2819400" cy="197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343400"/>
            <a:ext cx="3095625" cy="230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01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First Generation</a:t>
            </a:r>
            <a:r>
              <a:rPr lang="en-US" dirty="0"/>
              <a:t>: cefazolin, </a:t>
            </a:r>
            <a:r>
              <a:rPr lang="en-US" dirty="0" err="1"/>
              <a:t>cefalexin</a:t>
            </a:r>
            <a:r>
              <a:rPr lang="en-US" dirty="0"/>
              <a:t>, </a:t>
            </a:r>
            <a:r>
              <a:rPr lang="en-US" dirty="0" err="1"/>
              <a:t>cefadroxil</a:t>
            </a:r>
            <a:r>
              <a:rPr lang="en-US" dirty="0"/>
              <a:t> </a:t>
            </a:r>
          </a:p>
          <a:p>
            <a:r>
              <a:rPr lang="en-US" dirty="0">
                <a:solidFill>
                  <a:srgbClr val="FF0000"/>
                </a:solidFill>
              </a:rPr>
              <a:t>Second Generation</a:t>
            </a:r>
            <a:r>
              <a:rPr lang="en-US" dirty="0"/>
              <a:t>: </a:t>
            </a:r>
            <a:r>
              <a:rPr lang="en-US" dirty="0" err="1"/>
              <a:t>cefamandole</a:t>
            </a:r>
            <a:r>
              <a:rPr lang="en-US" dirty="0"/>
              <a:t>, </a:t>
            </a:r>
            <a:r>
              <a:rPr lang="en-US" dirty="0" err="1"/>
              <a:t>cefoxitin</a:t>
            </a:r>
            <a:r>
              <a:rPr lang="en-US" dirty="0"/>
              <a:t>, </a:t>
            </a:r>
            <a:r>
              <a:rPr lang="en-US" dirty="0" err="1"/>
              <a:t>cefaclor</a:t>
            </a:r>
            <a:r>
              <a:rPr lang="en-US" dirty="0"/>
              <a:t>, cefuroxime, </a:t>
            </a:r>
            <a:r>
              <a:rPr lang="en-US" dirty="0" err="1"/>
              <a:t>loracarbef</a:t>
            </a:r>
            <a:r>
              <a:rPr lang="en-US" dirty="0"/>
              <a:t>, </a:t>
            </a:r>
            <a:r>
              <a:rPr lang="en-US" dirty="0" err="1"/>
              <a:t>cefotetan</a:t>
            </a:r>
            <a:r>
              <a:rPr lang="en-US" dirty="0"/>
              <a:t> </a:t>
            </a:r>
          </a:p>
          <a:p>
            <a:r>
              <a:rPr lang="en-US" dirty="0">
                <a:solidFill>
                  <a:srgbClr val="FF0000"/>
                </a:solidFill>
              </a:rPr>
              <a:t>Third generation</a:t>
            </a:r>
            <a:r>
              <a:rPr lang="en-US" dirty="0"/>
              <a:t>: </a:t>
            </a:r>
            <a:r>
              <a:rPr lang="en-US" dirty="0" err="1"/>
              <a:t>cefotaxime</a:t>
            </a:r>
            <a:r>
              <a:rPr lang="en-US" dirty="0"/>
              <a:t>, </a:t>
            </a:r>
            <a:r>
              <a:rPr lang="en-US" dirty="0" err="1"/>
              <a:t>cefpodoxime</a:t>
            </a:r>
            <a:r>
              <a:rPr lang="en-US" dirty="0"/>
              <a:t>, </a:t>
            </a:r>
            <a:r>
              <a:rPr lang="en-US" dirty="0" err="1"/>
              <a:t>ceftizoxime</a:t>
            </a:r>
            <a:r>
              <a:rPr lang="en-US" dirty="0"/>
              <a:t>, ceftriaxone, </a:t>
            </a:r>
            <a:r>
              <a:rPr lang="en-US" dirty="0" err="1"/>
              <a:t>ceftazidime</a:t>
            </a:r>
            <a:r>
              <a:rPr lang="en-US" dirty="0"/>
              <a:t>, </a:t>
            </a:r>
            <a:r>
              <a:rPr lang="en-US" dirty="0" err="1"/>
              <a:t>cefoperazone</a:t>
            </a:r>
            <a:r>
              <a:rPr lang="en-US" dirty="0"/>
              <a:t> </a:t>
            </a:r>
          </a:p>
          <a:p>
            <a:r>
              <a:rPr lang="en-US" dirty="0">
                <a:solidFill>
                  <a:srgbClr val="FF0000"/>
                </a:solidFill>
              </a:rPr>
              <a:t>Fourth generation: </a:t>
            </a:r>
            <a:r>
              <a:rPr lang="en-US" dirty="0" err="1"/>
              <a:t>cefepime</a:t>
            </a:r>
            <a:r>
              <a:rPr lang="en-US" dirty="0"/>
              <a:t>, </a:t>
            </a:r>
            <a:r>
              <a:rPr lang="en-US" dirty="0" err="1"/>
              <a:t>cefozopran</a:t>
            </a:r>
            <a:r>
              <a:rPr lang="en-US" dirty="0"/>
              <a:t>, </a:t>
            </a:r>
            <a:r>
              <a:rPr lang="en-US" dirty="0" err="1"/>
              <a:t>cefpirome</a:t>
            </a:r>
            <a:r>
              <a:rPr lang="en-US" dirty="0"/>
              <a:t>, </a:t>
            </a:r>
            <a:r>
              <a:rPr lang="en-US" dirty="0" err="1"/>
              <a:t>cefquinome</a:t>
            </a:r>
            <a:r>
              <a:rPr lang="en-US" dirty="0"/>
              <a:t> </a:t>
            </a:r>
          </a:p>
          <a:p>
            <a:endParaRPr lang="en-US" dirty="0"/>
          </a:p>
        </p:txBody>
      </p:sp>
      <p:sp>
        <p:nvSpPr>
          <p:cNvPr id="3" name="Title 2"/>
          <p:cNvSpPr>
            <a:spLocks noGrp="1"/>
          </p:cNvSpPr>
          <p:nvPr>
            <p:ph type="title"/>
          </p:nvPr>
        </p:nvSpPr>
        <p:spPr/>
        <p:txBody>
          <a:bodyPr/>
          <a:lstStyle/>
          <a:p>
            <a:pPr algn="ctr"/>
            <a:r>
              <a:rPr lang="en-US" dirty="0" smtClean="0"/>
              <a:t>Evolution of beta lactam ABX</a:t>
            </a:r>
            <a:endParaRPr lang="en-US" dirty="0"/>
          </a:p>
        </p:txBody>
      </p:sp>
    </p:spTree>
    <p:extLst>
      <p:ext uri="{BB962C8B-B14F-4D97-AF65-F5344CB8AC3E}">
        <p14:creationId xmlns:p14="http://schemas.microsoft.com/office/powerpoint/2010/main" val="4181366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Activity is different</a:t>
            </a:r>
          </a:p>
          <a:p>
            <a:r>
              <a:rPr lang="en-US" dirty="0" smtClean="0"/>
              <a:t>Generation1: </a:t>
            </a:r>
          </a:p>
          <a:p>
            <a:pPr lvl="1"/>
            <a:r>
              <a:rPr lang="en-US" dirty="0" smtClean="0"/>
              <a:t>Staph and </a:t>
            </a:r>
            <a:r>
              <a:rPr lang="en-US" dirty="0" err="1" smtClean="0"/>
              <a:t>Enterobacteriaceae</a:t>
            </a:r>
            <a:endParaRPr lang="en-US" dirty="0" smtClean="0"/>
          </a:p>
          <a:p>
            <a:pPr marL="393192" lvl="1" indent="0">
              <a:buNone/>
            </a:pPr>
            <a:endParaRPr lang="en-US" dirty="0" smtClean="0"/>
          </a:p>
          <a:p>
            <a:r>
              <a:rPr lang="en-US" dirty="0" smtClean="0"/>
              <a:t>Generations 2, 3 and 4: </a:t>
            </a:r>
          </a:p>
          <a:p>
            <a:pPr lvl="1"/>
            <a:r>
              <a:rPr lang="en-US" dirty="0" smtClean="0"/>
              <a:t>Structure able to resist beta-lactamases – broader spectrum</a:t>
            </a:r>
          </a:p>
        </p:txBody>
      </p:sp>
      <p:sp>
        <p:nvSpPr>
          <p:cNvPr id="3" name="Title 2"/>
          <p:cNvSpPr>
            <a:spLocks noGrp="1"/>
          </p:cNvSpPr>
          <p:nvPr>
            <p:ph type="title"/>
          </p:nvPr>
        </p:nvSpPr>
        <p:spPr/>
        <p:txBody>
          <a:bodyPr/>
          <a:lstStyle/>
          <a:p>
            <a:pPr algn="ctr"/>
            <a:r>
              <a:rPr lang="en-US" dirty="0" smtClean="0"/>
              <a:t>Why so many?</a:t>
            </a:r>
            <a:endParaRPr lang="en-US" dirty="0"/>
          </a:p>
        </p:txBody>
      </p:sp>
    </p:spTree>
    <p:extLst>
      <p:ext uri="{BB962C8B-B14F-4D97-AF65-F5344CB8AC3E}">
        <p14:creationId xmlns:p14="http://schemas.microsoft.com/office/powerpoint/2010/main" val="315895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Structure of ABX</a:t>
            </a:r>
            <a:endParaRPr lang="en-US"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5134"/>
          <a:stretch/>
        </p:blipFill>
        <p:spPr bwMode="auto">
          <a:xfrm>
            <a:off x="122444" y="1417638"/>
            <a:ext cx="8718240"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775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Chromosomal DNA codes for </a:t>
            </a:r>
            <a:r>
              <a:rPr lang="en-US" dirty="0" smtClean="0">
                <a:sym typeface="Symbol"/>
              </a:rPr>
              <a:t></a:t>
            </a:r>
            <a:r>
              <a:rPr lang="en-US" dirty="0" smtClean="0"/>
              <a:t>L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216025"/>
            <a:ext cx="72421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87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sz="5400" b="1" dirty="0" smtClean="0">
                <a:solidFill>
                  <a:srgbClr val="FF0000"/>
                </a:solidFill>
                <a:latin typeface="Chiller" pitchFamily="82" charset="0"/>
              </a:rPr>
              <a:t>Biochemistry is not scary. </a:t>
            </a:r>
          </a:p>
          <a:p>
            <a:pPr marL="0" indent="0">
              <a:buNone/>
            </a:pPr>
            <a:endParaRPr lang="en-US" dirty="0" smtClean="0"/>
          </a:p>
          <a:p>
            <a:pPr marL="457200" lvl="1" indent="0">
              <a:buNone/>
            </a:pPr>
            <a:r>
              <a:rPr lang="en-US" dirty="0" smtClean="0"/>
              <a:t>We all live in a 3 dimensional world.</a:t>
            </a:r>
          </a:p>
          <a:p>
            <a:pPr marL="0" indent="0">
              <a:buNone/>
            </a:pPr>
            <a:endParaRPr lang="en-US" dirty="0"/>
          </a:p>
          <a:p>
            <a:pPr marL="457200" lvl="1" indent="0">
              <a:buNone/>
            </a:pPr>
            <a:r>
              <a:rPr lang="en-US" dirty="0" smtClean="0"/>
              <a:t>Life happens at the molecular level.</a:t>
            </a:r>
          </a:p>
          <a:p>
            <a:pPr marL="514350" indent="-514350">
              <a:buFont typeface="+mj-lt"/>
              <a:buAutoNum type="arabicPeriod"/>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Points to remember …</a:t>
            </a:r>
            <a:endParaRPr lang="en-US" dirty="0"/>
          </a:p>
        </p:txBody>
      </p:sp>
      <p:pic>
        <p:nvPicPr>
          <p:cNvPr id="1029" name="Picture 5" descr="C:\Documents and Settings\larmouthj\Local Settings\Temporary Internet Files\Content.IE5\VQ54T3BB\MC900233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3091005"/>
            <a:ext cx="1668855" cy="26571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larmouthj\Local Settings\Temporary Internet Files\Content.IE5\H9O243XR\MC900301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3280">
            <a:off x="2416397" y="4681382"/>
            <a:ext cx="3114397" cy="1652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larmouthj\Local Settings\Temporary Internet Files\Content.IE5\FB17BXOK\MC9004359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9430">
            <a:off x="6528433" y="1324719"/>
            <a:ext cx="196850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83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Extended spectrum = the enzyme produced inactivates a 3</a:t>
            </a:r>
            <a:r>
              <a:rPr lang="en-US" baseline="30000" dirty="0" smtClean="0"/>
              <a:t>rd</a:t>
            </a:r>
            <a:r>
              <a:rPr lang="en-US" dirty="0" smtClean="0"/>
              <a:t> or 4</a:t>
            </a:r>
            <a:r>
              <a:rPr lang="en-US" baseline="30000" dirty="0" smtClean="0"/>
              <a:t>th</a:t>
            </a:r>
            <a:r>
              <a:rPr lang="en-US" dirty="0" smtClean="0"/>
              <a:t> generation cephalosporin</a:t>
            </a:r>
          </a:p>
          <a:p>
            <a:pPr marL="109728" indent="0">
              <a:buNone/>
            </a:pPr>
            <a:endParaRPr lang="en-US" dirty="0" smtClean="0"/>
          </a:p>
          <a:p>
            <a:r>
              <a:rPr lang="en-US" dirty="0" smtClean="0"/>
              <a:t>The bugs just keep getting smarter!</a:t>
            </a:r>
          </a:p>
          <a:p>
            <a:pPr marL="109728" indent="0">
              <a:buNone/>
            </a:pPr>
            <a:endParaRPr lang="en-US" dirty="0" smtClean="0"/>
          </a:p>
          <a:p>
            <a:r>
              <a:rPr lang="en-US" dirty="0" smtClean="0"/>
              <a:t>Can be passed to other bacteria on a plasmid – a highly mobile circle of DNA</a:t>
            </a:r>
          </a:p>
        </p:txBody>
      </p:sp>
      <p:sp>
        <p:nvSpPr>
          <p:cNvPr id="3" name="Title 2"/>
          <p:cNvSpPr>
            <a:spLocks noGrp="1"/>
          </p:cNvSpPr>
          <p:nvPr>
            <p:ph type="title"/>
          </p:nvPr>
        </p:nvSpPr>
        <p:spPr/>
        <p:txBody>
          <a:bodyPr/>
          <a:lstStyle/>
          <a:p>
            <a:r>
              <a:rPr lang="en-US" dirty="0" smtClean="0"/>
              <a:t>Passing on the resistance</a:t>
            </a:r>
            <a:endParaRPr lang="en-US" dirty="0"/>
          </a:p>
        </p:txBody>
      </p:sp>
    </p:spTree>
    <p:extLst>
      <p:ext uri="{BB962C8B-B14F-4D97-AF65-F5344CB8AC3E}">
        <p14:creationId xmlns:p14="http://schemas.microsoft.com/office/powerpoint/2010/main" val="83575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C</a:t>
            </a:r>
            <a:r>
              <a:rPr lang="en-US" dirty="0" smtClean="0"/>
              <a:t>arbapenem </a:t>
            </a:r>
            <a:r>
              <a:rPr lang="en-US" b="1" u="sng" dirty="0" smtClean="0"/>
              <a:t>r</a:t>
            </a:r>
            <a:r>
              <a:rPr lang="en-US" dirty="0" smtClean="0"/>
              <a:t>esistant </a:t>
            </a:r>
            <a:r>
              <a:rPr lang="en-US" b="1" u="sng" dirty="0" err="1" smtClean="0"/>
              <a:t>E</a:t>
            </a:r>
            <a:r>
              <a:rPr lang="en-US" dirty="0" err="1" smtClean="0"/>
              <a:t>nterobacteriaceae</a:t>
            </a:r>
            <a:endParaRPr lang="en-US" dirty="0" smtClean="0"/>
          </a:p>
          <a:p>
            <a:pPr marL="109728" indent="0">
              <a:buNone/>
            </a:pPr>
            <a:endParaRPr lang="en-US" dirty="0" smtClean="0"/>
          </a:p>
          <a:p>
            <a:r>
              <a:rPr lang="en-US" dirty="0" smtClean="0"/>
              <a:t>Same organisms as ESBLs</a:t>
            </a:r>
          </a:p>
          <a:p>
            <a:pPr marL="109728" indent="0">
              <a:buNone/>
            </a:pPr>
            <a:endParaRPr lang="en-US" dirty="0" smtClean="0"/>
          </a:p>
          <a:p>
            <a:r>
              <a:rPr lang="en-US" i="1" dirty="0" smtClean="0"/>
              <a:t>E. coli, </a:t>
            </a:r>
            <a:r>
              <a:rPr lang="en-US" i="1" dirty="0" err="1" smtClean="0"/>
              <a:t>Klebsiella</a:t>
            </a:r>
            <a:r>
              <a:rPr lang="en-US" dirty="0" smtClean="0"/>
              <a:t>, etc.</a:t>
            </a:r>
          </a:p>
          <a:p>
            <a:endParaRPr lang="en-US" dirty="0"/>
          </a:p>
          <a:p>
            <a:r>
              <a:rPr lang="en-US" dirty="0" smtClean="0"/>
              <a:t>But resistant to a whole new class of ABX</a:t>
            </a:r>
            <a:endParaRPr lang="en-US" dirty="0"/>
          </a:p>
        </p:txBody>
      </p:sp>
      <p:sp>
        <p:nvSpPr>
          <p:cNvPr id="3" name="Title 2"/>
          <p:cNvSpPr>
            <a:spLocks noGrp="1"/>
          </p:cNvSpPr>
          <p:nvPr>
            <p:ph type="title"/>
          </p:nvPr>
        </p:nvSpPr>
        <p:spPr/>
        <p:txBody>
          <a:bodyPr/>
          <a:lstStyle/>
          <a:p>
            <a:r>
              <a:rPr lang="en-US" dirty="0" smtClean="0"/>
              <a:t>CREs – a step above ESBLs</a:t>
            </a:r>
            <a:endParaRPr lang="en-US" dirty="0"/>
          </a:p>
        </p:txBody>
      </p:sp>
    </p:spTree>
    <p:extLst>
      <p:ext uri="{BB962C8B-B14F-4D97-AF65-F5344CB8AC3E}">
        <p14:creationId xmlns:p14="http://schemas.microsoft.com/office/powerpoint/2010/main" val="349577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Imipenem – 1980 – Gram </a:t>
            </a:r>
            <a:r>
              <a:rPr lang="en-US" dirty="0" err="1" smtClean="0"/>
              <a:t>Pos</a:t>
            </a:r>
            <a:r>
              <a:rPr lang="en-US" dirty="0" smtClean="0"/>
              <a:t> and Gram </a:t>
            </a:r>
            <a:r>
              <a:rPr lang="en-US" dirty="0" err="1" smtClean="0"/>
              <a:t>Neg</a:t>
            </a:r>
            <a:r>
              <a:rPr lang="en-US" dirty="0" smtClean="0"/>
              <a:t> - 3X a day (IV/IM)</a:t>
            </a:r>
          </a:p>
          <a:p>
            <a:r>
              <a:rPr lang="en-US" dirty="0" err="1" smtClean="0"/>
              <a:t>Meropenem</a:t>
            </a:r>
            <a:r>
              <a:rPr lang="en-US" dirty="0" smtClean="0"/>
              <a:t> – Mostly Gram </a:t>
            </a:r>
            <a:r>
              <a:rPr lang="en-US" dirty="0" err="1" smtClean="0"/>
              <a:t>Neg</a:t>
            </a:r>
            <a:r>
              <a:rPr lang="en-US" dirty="0" smtClean="0"/>
              <a:t> - 3X a day</a:t>
            </a:r>
          </a:p>
          <a:p>
            <a:r>
              <a:rPr lang="en-US" dirty="0" err="1" smtClean="0"/>
              <a:t>Ertapenem</a:t>
            </a:r>
            <a:r>
              <a:rPr lang="en-US" dirty="0" smtClean="0"/>
              <a:t> – slightly narrower spectrum – 1X </a:t>
            </a:r>
          </a:p>
          <a:p>
            <a:r>
              <a:rPr lang="en-US" dirty="0" err="1" smtClean="0"/>
              <a:t>Doripenem</a:t>
            </a:r>
            <a:r>
              <a:rPr lang="en-US" dirty="0" smtClean="0"/>
              <a:t> – Complex abdominal infections </a:t>
            </a:r>
          </a:p>
          <a:p>
            <a:endParaRPr lang="en-US" dirty="0" smtClean="0"/>
          </a:p>
          <a:p>
            <a:r>
              <a:rPr lang="en-US" sz="2600" dirty="0" err="1"/>
              <a:t>Carbapenems</a:t>
            </a:r>
            <a:r>
              <a:rPr lang="en-US" sz="2600" dirty="0"/>
              <a:t> are used as the last resort antibiotics which means that they are used only when alternative options have failed to achieve any noticeable results. </a:t>
            </a:r>
            <a:endParaRPr lang="en-US" dirty="0"/>
          </a:p>
        </p:txBody>
      </p:sp>
      <p:sp>
        <p:nvSpPr>
          <p:cNvPr id="3" name="Title 2"/>
          <p:cNvSpPr>
            <a:spLocks noGrp="1"/>
          </p:cNvSpPr>
          <p:nvPr>
            <p:ph type="title"/>
          </p:nvPr>
        </p:nvSpPr>
        <p:spPr/>
        <p:txBody>
          <a:bodyPr/>
          <a:lstStyle/>
          <a:p>
            <a:r>
              <a:rPr lang="en-US" dirty="0" smtClean="0"/>
              <a:t>The </a:t>
            </a:r>
            <a:r>
              <a:rPr lang="en-US" dirty="0" err="1" smtClean="0"/>
              <a:t>Carbapenems</a:t>
            </a:r>
            <a:endParaRPr lang="en-US" dirty="0"/>
          </a:p>
        </p:txBody>
      </p:sp>
    </p:spTree>
    <p:extLst>
      <p:ext uri="{BB962C8B-B14F-4D97-AF65-F5344CB8AC3E}">
        <p14:creationId xmlns:p14="http://schemas.microsoft.com/office/powerpoint/2010/main" val="27065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508919"/>
            <a:ext cx="7359287" cy="4525962"/>
          </a:xfrm>
        </p:spPr>
      </p:pic>
      <p:sp>
        <p:nvSpPr>
          <p:cNvPr id="3" name="Title 2"/>
          <p:cNvSpPr>
            <a:spLocks noGrp="1"/>
          </p:cNvSpPr>
          <p:nvPr>
            <p:ph type="title"/>
          </p:nvPr>
        </p:nvSpPr>
        <p:spPr/>
        <p:txBody>
          <a:bodyPr/>
          <a:lstStyle/>
          <a:p>
            <a:r>
              <a:rPr lang="en-US" dirty="0" smtClean="0"/>
              <a:t>They are still </a:t>
            </a:r>
            <a:r>
              <a:rPr lang="el-GR" dirty="0" smtClean="0"/>
              <a:t>β</a:t>
            </a:r>
            <a:r>
              <a:rPr lang="en-US" dirty="0" smtClean="0"/>
              <a:t>-lactam ABX</a:t>
            </a:r>
            <a:endParaRPr lang="en-US" dirty="0"/>
          </a:p>
        </p:txBody>
      </p:sp>
      <p:sp>
        <p:nvSpPr>
          <p:cNvPr id="9" name="Flowchart: Alternate Process 8"/>
          <p:cNvSpPr/>
          <p:nvPr/>
        </p:nvSpPr>
        <p:spPr>
          <a:xfrm>
            <a:off x="1981200" y="3200400"/>
            <a:ext cx="1219200" cy="1295400"/>
          </a:xfrm>
          <a:prstGeom prst="flowChartAlternateProcess">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925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8414"/>
            <a:ext cx="7772400" cy="5576937"/>
          </a:xfrm>
        </p:spPr>
      </p:pic>
      <p:sp>
        <p:nvSpPr>
          <p:cNvPr id="3" name="Title 2"/>
          <p:cNvSpPr>
            <a:spLocks noGrp="1"/>
          </p:cNvSpPr>
          <p:nvPr>
            <p:ph type="title"/>
          </p:nvPr>
        </p:nvSpPr>
        <p:spPr/>
        <p:txBody>
          <a:bodyPr>
            <a:normAutofit fontScale="90000"/>
          </a:bodyPr>
          <a:lstStyle/>
          <a:p>
            <a:r>
              <a:rPr lang="en-US" dirty="0" smtClean="0"/>
              <a:t>Mechanism of Action/Resistance</a:t>
            </a:r>
            <a:endParaRPr lang="en-US" dirty="0"/>
          </a:p>
        </p:txBody>
      </p:sp>
    </p:spTree>
    <p:extLst>
      <p:ext uri="{BB962C8B-B14F-4D97-AF65-F5344CB8AC3E}">
        <p14:creationId xmlns:p14="http://schemas.microsoft.com/office/powerpoint/2010/main" val="336942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Stop the spread.</a:t>
            </a:r>
          </a:p>
          <a:p>
            <a:pPr marL="109728" indent="0">
              <a:buNone/>
            </a:pPr>
            <a:endParaRPr lang="en-US" dirty="0" smtClean="0"/>
          </a:p>
          <a:p>
            <a:r>
              <a:rPr lang="en-US" dirty="0" smtClean="0"/>
              <a:t>Basic IP principle reinforcement.</a:t>
            </a:r>
          </a:p>
          <a:p>
            <a:pPr marL="109728" indent="0">
              <a:buNone/>
            </a:pPr>
            <a:endParaRPr lang="en-US" dirty="0" smtClean="0"/>
          </a:p>
          <a:p>
            <a:r>
              <a:rPr lang="en-US" dirty="0" smtClean="0"/>
              <a:t>Prevent the use of unnecessary ABX .</a:t>
            </a:r>
          </a:p>
          <a:p>
            <a:pPr marL="109728" indent="0">
              <a:buNone/>
            </a:pPr>
            <a:endParaRPr lang="en-US" dirty="0" smtClean="0"/>
          </a:p>
          <a:p>
            <a:r>
              <a:rPr lang="en-US" dirty="0" smtClean="0"/>
              <a:t>Consider narrow rather than broad spectrum.</a:t>
            </a:r>
            <a:endParaRPr lang="en-US" dirty="0"/>
          </a:p>
        </p:txBody>
      </p:sp>
      <p:sp>
        <p:nvSpPr>
          <p:cNvPr id="3" name="Title 2"/>
          <p:cNvSpPr>
            <a:spLocks noGrp="1"/>
          </p:cNvSpPr>
          <p:nvPr>
            <p:ph type="title"/>
          </p:nvPr>
        </p:nvSpPr>
        <p:spPr/>
        <p:txBody>
          <a:bodyPr/>
          <a:lstStyle/>
          <a:p>
            <a:r>
              <a:rPr lang="en-US" dirty="0" smtClean="0"/>
              <a:t>What does all this mean?</a:t>
            </a:r>
            <a:endParaRPr lang="en-US" dirty="0"/>
          </a:p>
        </p:txBody>
      </p:sp>
    </p:spTree>
    <p:extLst>
      <p:ext uri="{BB962C8B-B14F-4D97-AF65-F5344CB8AC3E}">
        <p14:creationId xmlns:p14="http://schemas.microsoft.com/office/powerpoint/2010/main" val="4087712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2484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02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204788"/>
            <a:ext cx="569595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549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Wall, plasmid, DNA</a:t>
            </a:r>
            <a:endParaRPr lang="en-US" dirty="0"/>
          </a:p>
        </p:txBody>
      </p:sp>
      <p:sp>
        <p:nvSpPr>
          <p:cNvPr id="2" name="Title 1"/>
          <p:cNvSpPr>
            <a:spLocks noGrp="1"/>
          </p:cNvSpPr>
          <p:nvPr>
            <p:ph type="title"/>
          </p:nvPr>
        </p:nvSpPr>
        <p:spPr/>
        <p:txBody>
          <a:bodyPr/>
          <a:lstStyle/>
          <a:p>
            <a:r>
              <a:rPr lang="en-US" dirty="0" smtClean="0"/>
              <a:t>Bacterial Cell structures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32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buNone/>
            </a:pPr>
            <a:r>
              <a:rPr lang="en-US" sz="2400" dirty="0" smtClean="0"/>
              <a:t>Gram positive </a:t>
            </a:r>
            <a:r>
              <a:rPr lang="en-US" sz="2400" dirty="0" err="1" smtClean="0"/>
              <a:t>cocci</a:t>
            </a:r>
            <a:r>
              <a:rPr lang="en-US" sz="2400" dirty="0" smtClean="0"/>
              <a:t>		Gram negative bacilli </a:t>
            </a:r>
            <a:endParaRPr lang="en-US" sz="2400" dirty="0"/>
          </a:p>
        </p:txBody>
      </p:sp>
      <p:sp>
        <p:nvSpPr>
          <p:cNvPr id="2" name="Title 1"/>
          <p:cNvSpPr>
            <a:spLocks noGrp="1"/>
          </p:cNvSpPr>
          <p:nvPr>
            <p:ph type="title"/>
          </p:nvPr>
        </p:nvSpPr>
        <p:spPr/>
        <p:txBody>
          <a:bodyPr/>
          <a:lstStyle/>
          <a:p>
            <a:r>
              <a:rPr lang="en-US" dirty="0" smtClean="0"/>
              <a:t>Classification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22217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036" y="2209800"/>
            <a:ext cx="352988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712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US" dirty="0"/>
          </a:p>
        </p:txBody>
      </p:sp>
      <p:sp>
        <p:nvSpPr>
          <p:cNvPr id="2" name="Title 1"/>
          <p:cNvSpPr>
            <a:spLocks noGrp="1"/>
          </p:cNvSpPr>
          <p:nvPr>
            <p:ph type="title"/>
          </p:nvPr>
        </p:nvSpPr>
        <p:spPr/>
        <p:txBody>
          <a:bodyPr/>
          <a:lstStyle/>
          <a:p>
            <a:r>
              <a:rPr lang="en-US" dirty="0" smtClean="0"/>
              <a:t>Bacterial DNA</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266319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05050"/>
            <a:ext cx="3048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otched Right Arrow 3"/>
          <p:cNvSpPr/>
          <p:nvPr/>
        </p:nvSpPr>
        <p:spPr>
          <a:xfrm>
            <a:off x="4572000" y="3733800"/>
            <a:ext cx="978408" cy="4846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46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864291"/>
          </a:xfrm>
        </p:spPr>
        <p:txBody>
          <a:bodyPr>
            <a:normAutofit/>
          </a:bodyPr>
          <a:lstStyle/>
          <a:p>
            <a:pPr marL="109728" indent="0">
              <a:buNone/>
            </a:pPr>
            <a:endParaRPr lang="en-US" sz="800" dirty="0"/>
          </a:p>
        </p:txBody>
      </p:sp>
      <p:sp>
        <p:nvSpPr>
          <p:cNvPr id="2" name="Title 1"/>
          <p:cNvSpPr>
            <a:spLocks noGrp="1"/>
          </p:cNvSpPr>
          <p:nvPr>
            <p:ph type="title"/>
          </p:nvPr>
        </p:nvSpPr>
        <p:spPr/>
        <p:txBody>
          <a:bodyPr/>
          <a:lstStyle/>
          <a:p>
            <a:r>
              <a:rPr lang="en-US" dirty="0" smtClean="0"/>
              <a:t>A day in the life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3246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56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Make things happen!</a:t>
            </a:r>
            <a:endParaRPr lang="en-US" dirty="0"/>
          </a:p>
        </p:txBody>
      </p:sp>
      <p:sp>
        <p:nvSpPr>
          <p:cNvPr id="2" name="Title 1"/>
          <p:cNvSpPr>
            <a:spLocks noGrp="1"/>
          </p:cNvSpPr>
          <p:nvPr>
            <p:ph type="title"/>
          </p:nvPr>
        </p:nvSpPr>
        <p:spPr/>
        <p:txBody>
          <a:bodyPr/>
          <a:lstStyle/>
          <a:p>
            <a:r>
              <a:rPr lang="en-US" dirty="0" smtClean="0"/>
              <a:t>Enzymes – “</a:t>
            </a:r>
            <a:r>
              <a:rPr lang="en-US" dirty="0" err="1" smtClean="0"/>
              <a:t>ase</a:t>
            </a:r>
            <a:r>
              <a:rPr lang="en-US" dirty="0" smtClean="0"/>
              <a:t>”</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35814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782512" y="1703886"/>
            <a:ext cx="5922377" cy="3581400"/>
          </a:xfrm>
          <a:prstGeom prst="rect">
            <a:avLst/>
          </a:prstGeom>
        </p:spPr>
      </p:pic>
    </p:spTree>
    <p:extLst>
      <p:ext uri="{BB962C8B-B14F-4D97-AF65-F5344CB8AC3E}">
        <p14:creationId xmlns:p14="http://schemas.microsoft.com/office/powerpoint/2010/main" val="281389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Different classes have different chemical structures</a:t>
            </a:r>
          </a:p>
          <a:p>
            <a:r>
              <a:rPr lang="en-US" dirty="0" smtClean="0"/>
              <a:t>Penicillin (methicillin)</a:t>
            </a:r>
          </a:p>
          <a:p>
            <a:pPr marL="0" indent="0">
              <a:buNone/>
            </a:pPr>
            <a:endParaRPr lang="en-US" dirty="0" smtClean="0"/>
          </a:p>
          <a:p>
            <a:pPr marL="0" indent="0">
              <a:buNone/>
            </a:pPr>
            <a:endParaRPr lang="en-US" dirty="0" smtClean="0"/>
          </a:p>
        </p:txBody>
      </p:sp>
      <p:sp>
        <p:nvSpPr>
          <p:cNvPr id="2" name="Title 1"/>
          <p:cNvSpPr>
            <a:spLocks noGrp="1"/>
          </p:cNvSpPr>
          <p:nvPr>
            <p:ph type="title"/>
          </p:nvPr>
        </p:nvSpPr>
        <p:spPr/>
        <p:txBody>
          <a:bodyPr>
            <a:normAutofit fontScale="90000"/>
          </a:bodyPr>
          <a:lstStyle/>
          <a:p>
            <a:r>
              <a:rPr lang="en-US" dirty="0" smtClean="0"/>
              <a:t>Antibiotics </a:t>
            </a:r>
            <a:r>
              <a:rPr lang="en-US" dirty="0"/>
              <a:t> </a:t>
            </a:r>
            <a:r>
              <a:rPr lang="en-US" dirty="0" smtClean="0"/>
              <a:t>= physical structure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1053">
            <a:off x="4790123" y="3352800"/>
            <a:ext cx="3200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0"/>
            <a:ext cx="2913352" cy="202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80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Beta-lactams (cephalosporins)</a:t>
            </a:r>
            <a:endParaRPr lang="en-US" dirty="0"/>
          </a:p>
        </p:txBody>
      </p:sp>
      <p:sp>
        <p:nvSpPr>
          <p:cNvPr id="2" name="Title 1"/>
          <p:cNvSpPr>
            <a:spLocks noGrp="1"/>
          </p:cNvSpPr>
          <p:nvPr>
            <p:ph type="title"/>
          </p:nvPr>
        </p:nvSpPr>
        <p:spPr/>
        <p:txBody>
          <a:bodyPr/>
          <a:lstStyle/>
          <a:p>
            <a:r>
              <a:rPr lang="en-US" dirty="0" smtClean="0"/>
              <a:t>Antibiotics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2857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43200"/>
            <a:ext cx="3581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570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620</TotalTime>
  <Words>1093</Words>
  <Application>Microsoft Office PowerPoint</Application>
  <PresentationFormat>On-screen Show (4:3)</PresentationFormat>
  <Paragraphs>128</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Alphabet Soup: MRSA – ESBL - CRE</vt:lpstr>
      <vt:lpstr>Points to remember …</vt:lpstr>
      <vt:lpstr>Bacterial Cell structures</vt:lpstr>
      <vt:lpstr>Classification</vt:lpstr>
      <vt:lpstr>Bacterial DNA</vt:lpstr>
      <vt:lpstr>A day in the life …</vt:lpstr>
      <vt:lpstr>Enzymes – “ase”</vt:lpstr>
      <vt:lpstr>Antibiotics  = physical structure</vt:lpstr>
      <vt:lpstr>Antibiotics</vt:lpstr>
      <vt:lpstr>How ABX work and how bugs fight back!</vt:lpstr>
      <vt:lpstr>PowerPoint Presentation</vt:lpstr>
      <vt:lpstr>Staphylococcus aureus</vt:lpstr>
      <vt:lpstr>Penicillins – mechanism of action</vt:lpstr>
      <vt:lpstr>Change the structure and you’re safe!</vt:lpstr>
      <vt:lpstr>Extended Spectrum Beta-Lactamase (Enterobacteriaceae)</vt:lpstr>
      <vt:lpstr>Evolution of beta lactam ABX</vt:lpstr>
      <vt:lpstr>Why so many?</vt:lpstr>
      <vt:lpstr>Structure of ABX</vt:lpstr>
      <vt:lpstr>Chromosomal DNA codes for L </vt:lpstr>
      <vt:lpstr>Passing on the resistance</vt:lpstr>
      <vt:lpstr>CREs – a step above ESBLs</vt:lpstr>
      <vt:lpstr>The Carbapenems</vt:lpstr>
      <vt:lpstr>They are still β-lactam ABX</vt:lpstr>
      <vt:lpstr>Mechanism of Action/Resistance</vt:lpstr>
      <vt:lpstr>What does all this mean?</vt:lpstr>
      <vt:lpstr>PowerPoint Presentation</vt:lpstr>
      <vt:lpstr>PowerPoint Presentation</vt:lpstr>
    </vt:vector>
  </TitlesOfParts>
  <Company>SNHHS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Alphabet Soup: MRSA, VRE and ESBLs</dc:title>
  <dc:creator>Larmouth, Janice</dc:creator>
  <cp:lastModifiedBy>%username%</cp:lastModifiedBy>
  <cp:revision>49</cp:revision>
  <dcterms:created xsi:type="dcterms:W3CDTF">2012-04-23T17:22:18Z</dcterms:created>
  <dcterms:modified xsi:type="dcterms:W3CDTF">2017-05-15T13:10:51Z</dcterms:modified>
</cp:coreProperties>
</file>